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59" r:id="rId4"/>
    <p:sldId id="260" r:id="rId5"/>
    <p:sldId id="267" r:id="rId6"/>
    <p:sldId id="268"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Efficiency</a:t>
            </a:r>
            <a:r>
              <a:rPr lang="en-US" baseline="0" dirty="0"/>
              <a:t> Frontier</a:t>
            </a:r>
            <a:endParaRPr lang="en-US" dirty="0"/>
          </a:p>
        </c:rich>
      </c:tx>
      <c:layout/>
      <c:overlay val="0"/>
      <c:spPr>
        <a:noFill/>
        <a:ln>
          <a:noFill/>
        </a:ln>
        <a:effectLst/>
      </c:spPr>
    </c:title>
    <c:autoTitleDeleted val="0"/>
    <c:plotArea>
      <c:layout>
        <c:manualLayout>
          <c:layoutTarget val="inner"/>
          <c:xMode val="edge"/>
          <c:yMode val="edge"/>
          <c:x val="0.10441707867911861"/>
          <c:y val="0.1259694252482057"/>
          <c:w val="0.85257416224134774"/>
          <c:h val="0.73048923456874992"/>
        </c:manualLayout>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xVal>
            <c:numRef>
              <c:f>Sheet3!$H$6:$H$16</c:f>
              <c:numCache>
                <c:formatCode>0.0%</c:formatCode>
                <c:ptCount val="11"/>
                <c:pt idx="0">
                  <c:v>0.4</c:v>
                </c:pt>
                <c:pt idx="1">
                  <c:v>0.36363636363636365</c:v>
                </c:pt>
                <c:pt idx="2">
                  <c:v>0.34482758620689657</c:v>
                </c:pt>
                <c:pt idx="3">
                  <c:v>0.33333333333333331</c:v>
                </c:pt>
                <c:pt idx="4">
                  <c:v>0.34482758620689657</c:v>
                </c:pt>
                <c:pt idx="5">
                  <c:v>0.37037037037037035</c:v>
                </c:pt>
                <c:pt idx="6">
                  <c:v>0.41666666666666669</c:v>
                </c:pt>
                <c:pt idx="7">
                  <c:v>0.5</c:v>
                </c:pt>
                <c:pt idx="8">
                  <c:v>0.55555555555555558</c:v>
                </c:pt>
                <c:pt idx="9">
                  <c:v>0.66666666666666663</c:v>
                </c:pt>
                <c:pt idx="10">
                  <c:v>0.83333333333333337</c:v>
                </c:pt>
              </c:numCache>
            </c:numRef>
          </c:xVal>
          <c:yVal>
            <c:numRef>
              <c:f>Sheet3!$I$6:$I$16</c:f>
              <c:numCache>
                <c:formatCode>0.0%</c:formatCode>
                <c:ptCount val="11"/>
                <c:pt idx="0">
                  <c:v>0.02</c:v>
                </c:pt>
                <c:pt idx="1">
                  <c:v>2.5000000000000001E-2</c:v>
                </c:pt>
                <c:pt idx="2">
                  <c:v>2.8000000000000001E-2</c:v>
                </c:pt>
                <c:pt idx="3">
                  <c:v>0.03</c:v>
                </c:pt>
                <c:pt idx="4">
                  <c:v>3.5000000000000003E-2</c:v>
                </c:pt>
                <c:pt idx="5">
                  <c:v>0.04</c:v>
                </c:pt>
                <c:pt idx="6">
                  <c:v>4.4999999999999998E-2</c:v>
                </c:pt>
                <c:pt idx="7">
                  <c:v>0.05</c:v>
                </c:pt>
                <c:pt idx="8">
                  <c:v>5.5E-2</c:v>
                </c:pt>
                <c:pt idx="9">
                  <c:v>0.06</c:v>
                </c:pt>
                <c:pt idx="10">
                  <c:v>6.5000000000000002E-2</c:v>
                </c:pt>
              </c:numCache>
            </c:numRef>
          </c:yVal>
          <c:smooth val="0"/>
          <c:extLst>
            <c:ext xmlns:c15="http://schemas.microsoft.com/office/drawing/2012/chart" uri="{02D57815-91ED-43cb-92C2-25804820EDAC}">
              <c15:filteredSeriesTitle>
                <c15:tx>
                  <c:strRef>
                    <c:extLst>
                      <c:ext uri="{02D57815-91ED-43cb-92C2-25804820EDAC}">
                        <c15:formulaRef>
                          <c15:sqref>Sheet3!$I$5</c15:sqref>
                        </c15:formulaRef>
                      </c:ext>
                    </c:extLst>
                    <c:strCache>
                      <c:ptCount val="1"/>
                      <c:pt idx="0">
                        <c:v>Return</c:v>
                      </c:pt>
                    </c:strCache>
                  </c:strRef>
                </c15:tx>
              </c15:filteredSeriesTitle>
            </c:ext>
          </c:extLst>
        </c:ser>
        <c:dLbls>
          <c:showLegendKey val="0"/>
          <c:showVal val="0"/>
          <c:showCatName val="0"/>
          <c:showSerName val="0"/>
          <c:showPercent val="0"/>
          <c:showBubbleSize val="0"/>
        </c:dLbls>
        <c:axId val="33909376"/>
        <c:axId val="34145408"/>
      </c:scatterChart>
      <c:valAx>
        <c:axId val="33909376"/>
        <c:scaling>
          <c:orientation val="minMax"/>
          <c:min val="0.2"/>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1/SMR</a:t>
                </a:r>
              </a:p>
            </c:rich>
          </c:tx>
          <c:layout/>
          <c:overlay val="0"/>
          <c:spPr>
            <a:noFill/>
            <a:ln>
              <a:noFill/>
            </a:ln>
            <a:effectLst/>
          </c:spPr>
        </c:title>
        <c:numFmt formatCode="0.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145408"/>
        <c:crosses val="autoZero"/>
        <c:crossBetween val="midCat"/>
      </c:valAx>
      <c:valAx>
        <c:axId val="341454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Return</a:t>
                </a:r>
              </a:p>
            </c:rich>
          </c:tx>
          <c:layout/>
          <c:overlay val="0"/>
          <c:spPr>
            <a:noFill/>
            <a:ln>
              <a:noFill/>
            </a:ln>
            <a:effectLst/>
          </c:spPr>
        </c:title>
        <c:numFmt formatCode="0.0%"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390937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DFA0B8-E303-464D-8D24-A742A5FF008C}" type="datetimeFigureOut">
              <a:rPr lang="en-US" smtClean="0"/>
              <a:pPr/>
              <a:t>11/4/2014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A60997-FE48-4766-9425-213BFCD45F8F}" type="slidenum">
              <a:rPr lang="en-US" smtClean="0"/>
              <a:pPr/>
              <a:t>‹#›</a:t>
            </a:fld>
            <a:endParaRPr lang="en-US" dirty="0"/>
          </a:p>
        </p:txBody>
      </p:sp>
    </p:spTree>
    <p:extLst>
      <p:ext uri="{BB962C8B-B14F-4D97-AF65-F5344CB8AC3E}">
        <p14:creationId xmlns:p14="http://schemas.microsoft.com/office/powerpoint/2010/main" val="3711020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2</a:t>
            </a:fld>
            <a:endParaRPr lang="en-US" dirty="0"/>
          </a:p>
        </p:txBody>
      </p:sp>
    </p:spTree>
    <p:extLst>
      <p:ext uri="{BB962C8B-B14F-4D97-AF65-F5344CB8AC3E}">
        <p14:creationId xmlns:p14="http://schemas.microsoft.com/office/powerpoint/2010/main" val="26798824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11</a:t>
            </a:fld>
            <a:endParaRPr lang="en-US" dirty="0"/>
          </a:p>
        </p:txBody>
      </p:sp>
    </p:spTree>
    <p:extLst>
      <p:ext uri="{BB962C8B-B14F-4D97-AF65-F5344CB8AC3E}">
        <p14:creationId xmlns:p14="http://schemas.microsoft.com/office/powerpoint/2010/main" val="22409712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12</a:t>
            </a:fld>
            <a:endParaRPr lang="en-US" dirty="0"/>
          </a:p>
        </p:txBody>
      </p:sp>
    </p:spTree>
    <p:extLst>
      <p:ext uri="{BB962C8B-B14F-4D97-AF65-F5344CB8AC3E}">
        <p14:creationId xmlns:p14="http://schemas.microsoft.com/office/powerpoint/2010/main" val="364590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3</a:t>
            </a:fld>
            <a:endParaRPr lang="en-US" dirty="0"/>
          </a:p>
        </p:txBody>
      </p:sp>
    </p:spTree>
    <p:extLst>
      <p:ext uri="{BB962C8B-B14F-4D97-AF65-F5344CB8AC3E}">
        <p14:creationId xmlns:p14="http://schemas.microsoft.com/office/powerpoint/2010/main" val="484594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4</a:t>
            </a:fld>
            <a:endParaRPr lang="en-US" dirty="0"/>
          </a:p>
        </p:txBody>
      </p:sp>
    </p:spTree>
    <p:extLst>
      <p:ext uri="{BB962C8B-B14F-4D97-AF65-F5344CB8AC3E}">
        <p14:creationId xmlns:p14="http://schemas.microsoft.com/office/powerpoint/2010/main" val="4084721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5</a:t>
            </a:fld>
            <a:endParaRPr lang="en-US" dirty="0"/>
          </a:p>
        </p:txBody>
      </p:sp>
    </p:spTree>
    <p:extLst>
      <p:ext uri="{BB962C8B-B14F-4D97-AF65-F5344CB8AC3E}">
        <p14:creationId xmlns:p14="http://schemas.microsoft.com/office/powerpoint/2010/main" val="1877783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6</a:t>
            </a:fld>
            <a:endParaRPr lang="en-US" dirty="0"/>
          </a:p>
        </p:txBody>
      </p:sp>
    </p:spTree>
    <p:extLst>
      <p:ext uri="{BB962C8B-B14F-4D97-AF65-F5344CB8AC3E}">
        <p14:creationId xmlns:p14="http://schemas.microsoft.com/office/powerpoint/2010/main" val="3567777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7</a:t>
            </a:fld>
            <a:endParaRPr lang="en-US" dirty="0"/>
          </a:p>
        </p:txBody>
      </p:sp>
    </p:spTree>
    <p:extLst>
      <p:ext uri="{BB962C8B-B14F-4D97-AF65-F5344CB8AC3E}">
        <p14:creationId xmlns:p14="http://schemas.microsoft.com/office/powerpoint/2010/main" val="156341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8</a:t>
            </a:fld>
            <a:endParaRPr lang="en-US" dirty="0"/>
          </a:p>
        </p:txBody>
      </p:sp>
    </p:spTree>
    <p:extLst>
      <p:ext uri="{BB962C8B-B14F-4D97-AF65-F5344CB8AC3E}">
        <p14:creationId xmlns:p14="http://schemas.microsoft.com/office/powerpoint/2010/main" val="3598487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9</a:t>
            </a:fld>
            <a:endParaRPr lang="en-US" dirty="0"/>
          </a:p>
        </p:txBody>
      </p:sp>
    </p:spTree>
    <p:extLst>
      <p:ext uri="{BB962C8B-B14F-4D97-AF65-F5344CB8AC3E}">
        <p14:creationId xmlns:p14="http://schemas.microsoft.com/office/powerpoint/2010/main" val="1616862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AA60997-FE48-4766-9425-213BFCD45F8F}" type="slidenum">
              <a:rPr lang="en-US" smtClean="0"/>
              <a:pPr/>
              <a:t>10</a:t>
            </a:fld>
            <a:endParaRPr lang="en-US" dirty="0"/>
          </a:p>
        </p:txBody>
      </p:sp>
    </p:spTree>
    <p:extLst>
      <p:ext uri="{BB962C8B-B14F-4D97-AF65-F5344CB8AC3E}">
        <p14:creationId xmlns:p14="http://schemas.microsoft.com/office/powerpoint/2010/main" val="2879869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6846FD-7FFD-46A6-9D54-D5B18CF23D0F}" type="datetime1">
              <a:rPr lang="en-US" smtClean="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04674-FFC4-4D96-8AE0-70D868340CD5}" type="datetime1">
              <a:rPr lang="en-US" smtClean="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F26F49-AB32-4AA9-8CA8-1891B11C3AAC}" type="datetime1">
              <a:rPr lang="en-US" smtClean="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C8F5F5-0824-41F8-8964-B42A3BF5704D}" type="datetime1">
              <a:rPr lang="en-US" smtClean="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221391-BE4D-4D88-BDE6-D7C3ACEBB6BB}" type="datetime1">
              <a:rPr lang="en-US" smtClean="0"/>
              <a:pPr/>
              <a:t>11/4/2014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548351-22F5-40B4-832D-954F09D14C34}" type="datetime1">
              <a:rPr lang="en-US" smtClean="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4870CF-55F4-4759-BC15-225078AF9BC2}" type="datetime1">
              <a:rPr lang="en-US" smtClean="0"/>
              <a:pPr/>
              <a:t>11/4/2014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8A007D-C394-4212-99EF-984180C3F47B}" type="datetime1">
              <a:rPr lang="en-US" smtClean="0"/>
              <a:pPr/>
              <a:t>11/4/2014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5F73E-606F-4269-9F79-0F33E95E29A7}" type="datetime1">
              <a:rPr lang="en-US" smtClean="0"/>
              <a:pPr/>
              <a:t>11/4/2014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6998D-4C35-4EB3-BE40-A0107DF8A1D2}" type="datetime1">
              <a:rPr lang="en-US" smtClean="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69FC66-472D-4E06-8FA5-7605EA2B7CF6}" type="datetime1">
              <a:rPr lang="en-US" smtClean="0"/>
              <a:pPr/>
              <a:t>11/4/2014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861BC-6C81-42C4-B1C8-491918E6D108}" type="datetime1">
              <a:rPr lang="en-US" smtClean="0"/>
              <a:pPr/>
              <a:t>11/4/2014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EB7138-4868-4934-A47C-E540AC8D601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1.xlsx"/><Relationship Id="rId5" Type="http://schemas.openxmlformats.org/officeDocument/2006/relationships/oleObject" Target="../embeddings/oleObject1.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package" Target="../embeddings/Microsoft_Excel_Worksheet2.xlsx"/><Relationship Id="rId5" Type="http://schemas.openxmlformats.org/officeDocument/2006/relationships/oleObject" Target="../embeddings/oleObject2.bin"/><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470025"/>
          </a:xfrm>
        </p:spPr>
        <p:txBody>
          <a:bodyPr>
            <a:normAutofit fontScale="90000"/>
          </a:bodyPr>
          <a:lstStyle/>
          <a:p>
            <a:pPr algn="l"/>
            <a:r>
              <a:rPr lang="en-US" dirty="0" smtClean="0"/>
              <a:t>An Overview of Asset Liability Management Report – Instructor version</a:t>
            </a:r>
            <a:endParaRPr lang="en-US" dirty="0"/>
          </a:p>
        </p:txBody>
      </p:sp>
      <p:sp>
        <p:nvSpPr>
          <p:cNvPr id="3" name="Subtitle 2"/>
          <p:cNvSpPr>
            <a:spLocks noGrp="1"/>
          </p:cNvSpPr>
          <p:nvPr>
            <p:ph type="subTitle" idx="1"/>
          </p:nvPr>
        </p:nvSpPr>
        <p:spPr>
          <a:xfrm>
            <a:off x="838200" y="5029200"/>
            <a:ext cx="4953000" cy="1371600"/>
          </a:xfrm>
        </p:spPr>
        <p:txBody>
          <a:bodyPr>
            <a:normAutofit/>
          </a:bodyPr>
          <a:lstStyle/>
          <a:p>
            <a:pPr algn="l"/>
            <a:r>
              <a:rPr lang="en-US" sz="1800" dirty="0" smtClean="0"/>
              <a:t>Jon Wu, jzwu101@gmail.com</a:t>
            </a:r>
          </a:p>
          <a:p>
            <a:pPr algn="l"/>
            <a:endParaRPr lang="en-US" sz="1800" dirty="0"/>
          </a:p>
          <a:p>
            <a:pPr algn="l"/>
            <a:r>
              <a:rPr lang="en-US" sz="1800" dirty="0" smtClean="0"/>
              <a:t>October 22, 2014 </a:t>
            </a:r>
            <a:endParaRPr lang="en-US" sz="1800" dirty="0"/>
          </a:p>
        </p:txBody>
      </p:sp>
      <p:pic>
        <p:nvPicPr>
          <p:cNvPr id="4" name="Picture 3" descr="PAC logo.png"/>
          <p:cNvPicPr>
            <a:picLocks noChangeAspect="1"/>
          </p:cNvPicPr>
          <p:nvPr/>
        </p:nvPicPr>
        <p:blipFill>
          <a:blip r:embed="rId2" cstate="print"/>
          <a:stretch>
            <a:fillRect/>
          </a:stretch>
        </p:blipFill>
        <p:spPr>
          <a:xfrm>
            <a:off x="6553200" y="4191000"/>
            <a:ext cx="1770617" cy="21145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pPr algn="l"/>
            <a:r>
              <a:rPr lang="en-US" b="1" dirty="0" smtClean="0"/>
              <a:t>ALM Report – Approval  </a:t>
            </a:r>
            <a:endParaRPr lang="en-US" b="1" dirty="0"/>
          </a:p>
        </p:txBody>
      </p:sp>
      <p:sp>
        <p:nvSpPr>
          <p:cNvPr id="3" name="Content Placeholder 2"/>
          <p:cNvSpPr>
            <a:spLocks noGrp="1"/>
          </p:cNvSpPr>
          <p:nvPr>
            <p:ph idx="1"/>
          </p:nvPr>
        </p:nvSpPr>
        <p:spPr>
          <a:xfrm>
            <a:off x="457200" y="1600200"/>
            <a:ext cx="8077200" cy="4495799"/>
          </a:xfrm>
        </p:spPr>
        <p:txBody>
          <a:bodyPr>
            <a:normAutofit/>
          </a:bodyPr>
          <a:lstStyle/>
          <a:p>
            <a:pPr>
              <a:buFont typeface="Wingdings" pitchFamily="2" charset="2"/>
              <a:buChar char="§"/>
            </a:pPr>
            <a:r>
              <a:rPr lang="en-US" dirty="0" smtClean="0"/>
              <a:t>This section will cover items to be approved for the upcoming period. It includes:   </a:t>
            </a:r>
          </a:p>
          <a:p>
            <a:pPr>
              <a:buFont typeface="Wingdings" pitchFamily="2" charset="2"/>
              <a:buChar char="§"/>
            </a:pPr>
            <a:endParaRPr lang="en-US" sz="1600" dirty="0" smtClean="0"/>
          </a:p>
          <a:p>
            <a:pPr lvl="1">
              <a:buFont typeface="Wingdings" pitchFamily="2" charset="2"/>
              <a:buChar char="§"/>
            </a:pPr>
            <a:r>
              <a:rPr lang="en-US" dirty="0" smtClean="0"/>
              <a:t>Approval of the minutes</a:t>
            </a:r>
          </a:p>
          <a:p>
            <a:pPr lvl="1">
              <a:buFont typeface="Wingdings" pitchFamily="2" charset="2"/>
              <a:buChar char="§"/>
            </a:pPr>
            <a:r>
              <a:rPr lang="en-US" dirty="0" smtClean="0"/>
              <a:t>Approval of the investment mandate</a:t>
            </a:r>
          </a:p>
          <a:p>
            <a:pPr lvl="1">
              <a:buFont typeface="Wingdings" pitchFamily="2" charset="2"/>
              <a:buChar char="§"/>
            </a:pPr>
            <a:r>
              <a:rPr lang="en-US" dirty="0" smtClean="0"/>
              <a:t>Approval of the asset allocation for the period</a:t>
            </a:r>
          </a:p>
          <a:p>
            <a:pPr lvl="1">
              <a:buFont typeface="Wingdings" pitchFamily="2" charset="2"/>
              <a:buChar char="§"/>
            </a:pPr>
            <a:r>
              <a:rPr lang="en-US" dirty="0" smtClean="0"/>
              <a:t>Approval of the purchase of certain asset classes (detailed information should be provided)</a:t>
            </a:r>
          </a:p>
          <a:p>
            <a:pPr lvl="1">
              <a:buFont typeface="Wingdings" pitchFamily="2" charset="2"/>
              <a:buChar char="§"/>
            </a:pPr>
            <a:r>
              <a:rPr lang="en-US" dirty="0" smtClean="0"/>
              <a:t>Discussion of exceptional approval if any</a:t>
            </a:r>
          </a:p>
          <a:p>
            <a:pPr marL="457200" lvl="1" indent="0">
              <a:buNone/>
            </a:pPr>
            <a:endParaRPr lang="en-US" dirty="0" smtClean="0"/>
          </a:p>
          <a:p>
            <a:pPr lvl="1">
              <a:buFont typeface="Wingdings" pitchFamily="2" charset="2"/>
              <a:buChar char="§"/>
            </a:pPr>
            <a:endParaRPr lang="en-US" dirty="0" smtClean="0"/>
          </a:p>
          <a:p>
            <a:pPr lvl="1">
              <a:buFont typeface="Wingdings" pitchFamily="2" charset="2"/>
              <a:buChar char="§"/>
            </a:pPr>
            <a:endParaRPr lang="en-US" sz="1200" dirty="0" smtClean="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10</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1505275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pPr algn="l"/>
            <a:r>
              <a:rPr lang="en-US" b="1" dirty="0" smtClean="0"/>
              <a:t>ALM Report – Discussion/Pending  </a:t>
            </a:r>
            <a:endParaRPr lang="en-US" b="1" dirty="0"/>
          </a:p>
        </p:txBody>
      </p:sp>
      <p:sp>
        <p:nvSpPr>
          <p:cNvPr id="3" name="Content Placeholder 2"/>
          <p:cNvSpPr>
            <a:spLocks noGrp="1"/>
          </p:cNvSpPr>
          <p:nvPr>
            <p:ph idx="1"/>
          </p:nvPr>
        </p:nvSpPr>
        <p:spPr>
          <a:xfrm>
            <a:off x="457200" y="1600200"/>
            <a:ext cx="8077200" cy="4495799"/>
          </a:xfrm>
        </p:spPr>
        <p:txBody>
          <a:bodyPr>
            <a:normAutofit/>
          </a:bodyPr>
          <a:lstStyle/>
          <a:p>
            <a:pPr>
              <a:buFont typeface="Wingdings" pitchFamily="2" charset="2"/>
              <a:buChar char="§"/>
            </a:pPr>
            <a:r>
              <a:rPr lang="en-US" dirty="0" smtClean="0"/>
              <a:t>This section will cover items under review and maybe brought forward down the road:</a:t>
            </a:r>
          </a:p>
          <a:p>
            <a:pPr>
              <a:buFont typeface="Wingdings" pitchFamily="2" charset="2"/>
              <a:buChar char="§"/>
            </a:pPr>
            <a:endParaRPr lang="en-US" sz="1600" dirty="0" smtClean="0"/>
          </a:p>
          <a:p>
            <a:pPr lvl="1">
              <a:buFont typeface="Wingdings" pitchFamily="2" charset="2"/>
              <a:buChar char="§"/>
            </a:pPr>
            <a:r>
              <a:rPr lang="en-US" dirty="0" smtClean="0"/>
              <a:t>Investment mandate</a:t>
            </a:r>
          </a:p>
          <a:p>
            <a:pPr lvl="1">
              <a:buFont typeface="Wingdings" pitchFamily="2" charset="2"/>
              <a:buChar char="§"/>
            </a:pPr>
            <a:r>
              <a:rPr lang="en-US" dirty="0" smtClean="0"/>
              <a:t>Certain investment class</a:t>
            </a:r>
          </a:p>
          <a:p>
            <a:pPr lvl="1">
              <a:buFont typeface="Wingdings" pitchFamily="2" charset="2"/>
              <a:buChar char="§"/>
            </a:pPr>
            <a:r>
              <a:rPr lang="en-US" dirty="0" smtClean="0"/>
              <a:t>Regulation related issues</a:t>
            </a:r>
          </a:p>
          <a:p>
            <a:pPr lvl="1">
              <a:buFont typeface="Wingdings" pitchFamily="2" charset="2"/>
              <a:buChar char="§"/>
            </a:pPr>
            <a:r>
              <a:rPr lang="en-US" dirty="0" smtClean="0"/>
              <a:t>Issue list</a:t>
            </a:r>
          </a:p>
          <a:p>
            <a:pPr lvl="1">
              <a:buFont typeface="Wingdings" pitchFamily="2" charset="2"/>
              <a:buChar char="§"/>
            </a:pPr>
            <a:r>
              <a:rPr lang="en-US" dirty="0" smtClean="0"/>
              <a:t>Etc.</a:t>
            </a:r>
          </a:p>
          <a:p>
            <a:pPr marL="457200" lvl="1" indent="0">
              <a:buNone/>
            </a:pPr>
            <a:endParaRPr lang="en-US" dirty="0" smtClean="0"/>
          </a:p>
          <a:p>
            <a:pPr lvl="1">
              <a:buFont typeface="Wingdings" pitchFamily="2" charset="2"/>
              <a:buChar char="§"/>
            </a:pPr>
            <a:endParaRPr lang="en-US" dirty="0" smtClean="0"/>
          </a:p>
          <a:p>
            <a:pPr lvl="1">
              <a:buFont typeface="Wingdings" pitchFamily="2" charset="2"/>
              <a:buChar char="§"/>
            </a:pPr>
            <a:endParaRPr lang="en-US" sz="1200" dirty="0" smtClean="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11</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2738753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pPr algn="l"/>
            <a:r>
              <a:rPr lang="en-US" b="1" dirty="0" smtClean="0"/>
              <a:t>ALM Report – Appendix  </a:t>
            </a:r>
            <a:endParaRPr lang="en-US" b="1" dirty="0"/>
          </a:p>
        </p:txBody>
      </p:sp>
      <p:sp>
        <p:nvSpPr>
          <p:cNvPr id="3" name="Content Placeholder 2"/>
          <p:cNvSpPr>
            <a:spLocks noGrp="1"/>
          </p:cNvSpPr>
          <p:nvPr>
            <p:ph idx="1"/>
          </p:nvPr>
        </p:nvSpPr>
        <p:spPr>
          <a:xfrm>
            <a:off x="457200" y="1600200"/>
            <a:ext cx="8077200" cy="4495799"/>
          </a:xfrm>
        </p:spPr>
        <p:txBody>
          <a:bodyPr>
            <a:normAutofit/>
          </a:bodyPr>
          <a:lstStyle/>
          <a:p>
            <a:pPr>
              <a:buFont typeface="Wingdings" pitchFamily="2" charset="2"/>
              <a:buChar char="§"/>
            </a:pPr>
            <a:r>
              <a:rPr lang="en-US" dirty="0" smtClean="0"/>
              <a:t>This section is for information purpose:</a:t>
            </a:r>
          </a:p>
          <a:p>
            <a:pPr>
              <a:buFont typeface="Wingdings" pitchFamily="2" charset="2"/>
              <a:buChar char="§"/>
            </a:pPr>
            <a:endParaRPr lang="en-US" sz="1600" dirty="0" smtClean="0"/>
          </a:p>
          <a:p>
            <a:pPr lvl="1">
              <a:buFont typeface="Wingdings" pitchFamily="2" charset="2"/>
              <a:buChar char="§"/>
            </a:pPr>
            <a:r>
              <a:rPr lang="en-US" dirty="0" smtClean="0"/>
              <a:t>Market Overview (macro economic condition and forecast, etc.) from the investment department</a:t>
            </a:r>
          </a:p>
          <a:p>
            <a:pPr lvl="1">
              <a:buFont typeface="Wingdings" pitchFamily="2" charset="2"/>
              <a:buChar char="§"/>
            </a:pPr>
            <a:r>
              <a:rPr lang="en-US" dirty="0" smtClean="0"/>
              <a:t>Results by Segmentation if any</a:t>
            </a:r>
          </a:p>
          <a:p>
            <a:pPr lvl="1">
              <a:buFont typeface="Wingdings" pitchFamily="2" charset="2"/>
              <a:buChar char="§"/>
            </a:pPr>
            <a:r>
              <a:rPr lang="en-US" dirty="0" smtClean="0"/>
              <a:t>List of individual asset under watch</a:t>
            </a:r>
          </a:p>
          <a:p>
            <a:pPr lvl="1">
              <a:buFont typeface="Wingdings" pitchFamily="2" charset="2"/>
              <a:buChar char="§"/>
            </a:pPr>
            <a:r>
              <a:rPr lang="en-US" dirty="0" smtClean="0"/>
              <a:t>List of the recovery of impaired assets</a:t>
            </a:r>
          </a:p>
          <a:p>
            <a:pPr marL="457200" lvl="1" indent="0">
              <a:buNone/>
            </a:pPr>
            <a:endParaRPr lang="en-US" dirty="0" smtClean="0"/>
          </a:p>
          <a:p>
            <a:pPr lvl="1">
              <a:buFont typeface="Wingdings" pitchFamily="2" charset="2"/>
              <a:buChar char="§"/>
            </a:pPr>
            <a:endParaRPr lang="en-US" dirty="0" smtClean="0"/>
          </a:p>
          <a:p>
            <a:pPr lvl="1">
              <a:buFont typeface="Wingdings" pitchFamily="2" charset="2"/>
              <a:buChar char="§"/>
            </a:pPr>
            <a:endParaRPr lang="en-US" sz="1200" dirty="0" smtClean="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12</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1293351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Contents</a:t>
            </a:r>
            <a:endParaRPr lang="en-US" b="1" dirty="0"/>
          </a:p>
        </p:txBody>
      </p:sp>
      <p:sp>
        <p:nvSpPr>
          <p:cNvPr id="3" name="Content Placeholder 2"/>
          <p:cNvSpPr>
            <a:spLocks noGrp="1"/>
          </p:cNvSpPr>
          <p:nvPr>
            <p:ph idx="1"/>
          </p:nvPr>
        </p:nvSpPr>
        <p:spPr>
          <a:xfrm>
            <a:off x="457200" y="1600200"/>
            <a:ext cx="8077200" cy="4495799"/>
          </a:xfrm>
        </p:spPr>
        <p:txBody>
          <a:bodyPr>
            <a:normAutofit/>
          </a:bodyPr>
          <a:lstStyle/>
          <a:p>
            <a:pPr>
              <a:buFont typeface="Wingdings" pitchFamily="2" charset="2"/>
              <a:buChar char="§"/>
            </a:pPr>
            <a:r>
              <a:rPr lang="en-US" dirty="0" smtClean="0"/>
              <a:t>Organizational Structure</a:t>
            </a:r>
          </a:p>
          <a:p>
            <a:pPr>
              <a:buFont typeface="Wingdings" pitchFamily="2" charset="2"/>
              <a:buChar char="§"/>
            </a:pPr>
            <a:endParaRPr lang="en-US" dirty="0"/>
          </a:p>
          <a:p>
            <a:pPr>
              <a:buFont typeface="Wingdings" pitchFamily="2" charset="2"/>
              <a:buChar char="§"/>
            </a:pPr>
            <a:r>
              <a:rPr lang="en-US" dirty="0" smtClean="0"/>
              <a:t>Governance Related to ALM</a:t>
            </a:r>
          </a:p>
          <a:p>
            <a:pPr>
              <a:buFont typeface="Wingdings" pitchFamily="2" charset="2"/>
              <a:buChar char="§"/>
            </a:pPr>
            <a:endParaRPr lang="en-US" dirty="0"/>
          </a:p>
          <a:p>
            <a:pPr>
              <a:buFont typeface="Wingdings" pitchFamily="2" charset="2"/>
              <a:buChar char="§"/>
            </a:pPr>
            <a:r>
              <a:rPr lang="en-US" dirty="0" smtClean="0"/>
              <a:t>ALM Report</a:t>
            </a:r>
          </a:p>
          <a:p>
            <a:pPr>
              <a:buFont typeface="Wingdings" pitchFamily="2" charset="2"/>
              <a:buChar char="§"/>
            </a:pPr>
            <a:endParaRPr lang="en-US"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2</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Organizational Structure</a:t>
            </a:r>
            <a:endParaRPr lang="en-US" b="1"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3</a:t>
            </a:fld>
            <a:endParaRPr lang="en-US" dirty="0"/>
          </a:p>
        </p:txBody>
      </p:sp>
      <p:pic>
        <p:nvPicPr>
          <p:cNvPr id="5" name="Content Placeholder 3" descr="PAC logo.png"/>
          <p:cNvPicPr>
            <a:picLocks noChangeAspect="1"/>
          </p:cNvPicPr>
          <p:nvPr/>
        </p:nvPicPr>
        <p:blipFill>
          <a:blip r:embed="rId4"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
        <p:nvSpPr>
          <p:cNvPr id="12" name="TextBox 11"/>
          <p:cNvSpPr txBox="1"/>
          <p:nvPr/>
        </p:nvSpPr>
        <p:spPr>
          <a:xfrm>
            <a:off x="593782" y="4267200"/>
            <a:ext cx="7274013"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Together, we will create value for our stakeholders. That is: the increase of size through the increase of shareholders’/policyholder’s equities.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Equities = Assets – Liabilities; Questions are how do you manage the changes of Assets and Liabilities.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We will discuss how to handle and report the change through the reflection of Assets/Liabilities management report today.</a:t>
            </a:r>
          </a:p>
          <a:p>
            <a:endParaRPr lang="en-US" dirty="0" smtClean="0"/>
          </a:p>
          <a:p>
            <a:endParaRPr lang="en-US" dirty="0"/>
          </a:p>
          <a:p>
            <a:endParaRPr lang="en-US" dirty="0"/>
          </a:p>
        </p:txBody>
      </p:sp>
      <p:graphicFrame>
        <p:nvGraphicFramePr>
          <p:cNvPr id="13" name="Object 12"/>
          <p:cNvGraphicFramePr>
            <a:graphicFrameLocks noChangeAspect="1"/>
          </p:cNvGraphicFramePr>
          <p:nvPr>
            <p:extLst>
              <p:ext uri="{D42A27DB-BD31-4B8C-83A1-F6EECF244321}">
                <p14:modId xmlns:p14="http://schemas.microsoft.com/office/powerpoint/2010/main" val="1602473972"/>
              </p:ext>
            </p:extLst>
          </p:nvPr>
        </p:nvGraphicFramePr>
        <p:xfrm>
          <a:off x="609597" y="1486161"/>
          <a:ext cx="7274013" cy="2623439"/>
        </p:xfrm>
        <a:graphic>
          <a:graphicData uri="http://schemas.openxmlformats.org/presentationml/2006/ole">
            <mc:AlternateContent xmlns:mc="http://schemas.openxmlformats.org/markup-compatibility/2006">
              <mc:Choice xmlns:v="urn:schemas-microsoft-com:vml" Requires="v">
                <p:oleObj spid="_x0000_s4117" name="Worksheet" r:id="rId6" imgW="10010757" imgH="3143377" progId="Excel.Sheet.12">
                  <p:embed/>
                </p:oleObj>
              </mc:Choice>
              <mc:Fallback>
                <p:oleObj name="Worksheet" r:id="rId6" imgW="10010757" imgH="3143377" progId="Excel.Sheet.12">
                  <p:embed/>
                  <p:pic>
                    <p:nvPicPr>
                      <p:cNvPr id="0" name=""/>
                      <p:cNvPicPr/>
                      <p:nvPr/>
                    </p:nvPicPr>
                    <p:blipFill>
                      <a:blip r:embed="rId7"/>
                      <a:stretch>
                        <a:fillRect/>
                      </a:stretch>
                    </p:blipFill>
                    <p:spPr>
                      <a:xfrm>
                        <a:off x="609597" y="1486161"/>
                        <a:ext cx="7274013" cy="2623439"/>
                      </a:xfrm>
                      <a:prstGeom prst="rect">
                        <a:avLst/>
                      </a:prstGeom>
                    </p:spPr>
                  </p:pic>
                </p:oleObj>
              </mc:Fallback>
            </mc:AlternateContent>
          </a:graphicData>
        </a:graphic>
      </p:graphicFrame>
    </p:spTree>
    <p:extLst>
      <p:ext uri="{BB962C8B-B14F-4D97-AF65-F5344CB8AC3E}">
        <p14:creationId xmlns:p14="http://schemas.microsoft.com/office/powerpoint/2010/main" val="4279066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Governance Related to ALM</a:t>
            </a:r>
            <a:endParaRPr lang="en-US" b="1" dirty="0"/>
          </a:p>
        </p:txBody>
      </p:sp>
      <p:sp>
        <p:nvSpPr>
          <p:cNvPr id="3" name="Content Placeholder 2"/>
          <p:cNvSpPr>
            <a:spLocks noGrp="1"/>
          </p:cNvSpPr>
          <p:nvPr>
            <p:ph idx="1"/>
          </p:nvPr>
        </p:nvSpPr>
        <p:spPr>
          <a:xfrm>
            <a:off x="457200" y="1600200"/>
            <a:ext cx="8077200" cy="4495799"/>
          </a:xfrm>
        </p:spPr>
        <p:txBody>
          <a:bodyPr>
            <a:normAutofit fontScale="85000" lnSpcReduction="10000"/>
          </a:bodyPr>
          <a:lstStyle/>
          <a:p>
            <a:pPr>
              <a:buFont typeface="Wingdings" pitchFamily="2" charset="2"/>
              <a:buChar char="§"/>
            </a:pPr>
            <a:r>
              <a:rPr lang="en-US" dirty="0" smtClean="0"/>
              <a:t>In general, a </a:t>
            </a:r>
            <a:r>
              <a:rPr lang="en-US" dirty="0"/>
              <a:t>governance will be written to discuss role and responsibility of each party, frequency of the review and meeting, and approving authority.</a:t>
            </a:r>
          </a:p>
          <a:p>
            <a:pPr lvl="1">
              <a:buFont typeface="Wingdings" pitchFamily="2" charset="2"/>
              <a:buChar char="§"/>
            </a:pPr>
            <a:r>
              <a:rPr lang="en-US" dirty="0" smtClean="0"/>
              <a:t>An investment mandate will be set up and updated on a regular basis.</a:t>
            </a:r>
          </a:p>
          <a:p>
            <a:pPr lvl="1">
              <a:buFont typeface="Wingdings" pitchFamily="2" charset="2"/>
              <a:buChar char="§"/>
            </a:pPr>
            <a:r>
              <a:rPr lang="en-US" dirty="0" smtClean="0"/>
              <a:t>ALM committee will be formed and meetings will be held monthly.</a:t>
            </a:r>
          </a:p>
          <a:p>
            <a:pPr lvl="1">
              <a:buFont typeface="Wingdings" pitchFamily="2" charset="2"/>
              <a:buChar char="§"/>
            </a:pPr>
            <a:r>
              <a:rPr lang="en-US" dirty="0" smtClean="0"/>
              <a:t>You are working for a life insurance company selling single premium and regular premium whole life, single premium fixed annuity, and term insurance. You are asked to prepare an ALM report the first time for the CIO. What do you do?  </a:t>
            </a:r>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4</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36591057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Governance Related to ALM</a:t>
            </a:r>
            <a:endParaRPr lang="en-US" b="1"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5</a:t>
            </a:fld>
            <a:endParaRPr lang="en-US" dirty="0"/>
          </a:p>
        </p:txBody>
      </p:sp>
      <p:pic>
        <p:nvPicPr>
          <p:cNvPr id="5" name="Content Placeholder 3" descr="PAC logo.png"/>
          <p:cNvPicPr>
            <a:picLocks noChangeAspect="1"/>
          </p:cNvPicPr>
          <p:nvPr/>
        </p:nvPicPr>
        <p:blipFill>
          <a:blip r:embed="rId4"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
        <p:nvSpPr>
          <p:cNvPr id="11" name="TextBox 10"/>
          <p:cNvSpPr txBox="1"/>
          <p:nvPr/>
        </p:nvSpPr>
        <p:spPr>
          <a:xfrm>
            <a:off x="582960" y="5410756"/>
            <a:ext cx="8211607" cy="923330"/>
          </a:xfrm>
          <a:prstGeom prst="rect">
            <a:avLst/>
          </a:prstGeom>
          <a:noFill/>
        </p:spPr>
        <p:txBody>
          <a:bodyPr wrap="none" rtlCol="0">
            <a:spAutoFit/>
          </a:bodyPr>
          <a:lstStyle/>
          <a:p>
            <a:r>
              <a:rPr lang="en-US" dirty="0" smtClean="0"/>
              <a:t>After various crisis, the current direction is all about the stabilization of the Equities </a:t>
            </a:r>
          </a:p>
          <a:p>
            <a:r>
              <a:rPr lang="en-US" dirty="0" smtClean="0"/>
              <a:t>regardless the change of market condition – To protect your equities and furthermore,</a:t>
            </a:r>
          </a:p>
          <a:p>
            <a:r>
              <a:rPr lang="en-US" dirty="0" smtClean="0"/>
              <a:t>to ensure you solvency margin stay above acceptable level.</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1728706259"/>
              </p:ext>
            </p:extLst>
          </p:nvPr>
        </p:nvGraphicFramePr>
        <p:xfrm>
          <a:off x="1247775" y="1690688"/>
          <a:ext cx="6648450" cy="3476625"/>
        </p:xfrm>
        <a:graphic>
          <a:graphicData uri="http://schemas.openxmlformats.org/presentationml/2006/ole">
            <mc:AlternateContent xmlns:mc="http://schemas.openxmlformats.org/markup-compatibility/2006">
              <mc:Choice xmlns:v="urn:schemas-microsoft-com:vml" Requires="v">
                <p:oleObj spid="_x0000_s5129" name="Worksheet" r:id="rId6" imgW="6648374" imgH="3476745" progId="Excel.Sheet.12">
                  <p:embed/>
                </p:oleObj>
              </mc:Choice>
              <mc:Fallback>
                <p:oleObj name="Worksheet" r:id="rId6" imgW="6648374" imgH="3476745" progId="Excel.Sheet.12">
                  <p:embed/>
                  <p:pic>
                    <p:nvPicPr>
                      <p:cNvPr id="0" name=""/>
                      <p:cNvPicPr/>
                      <p:nvPr/>
                    </p:nvPicPr>
                    <p:blipFill>
                      <a:blip r:embed="rId7"/>
                      <a:stretch>
                        <a:fillRect/>
                      </a:stretch>
                    </p:blipFill>
                    <p:spPr>
                      <a:xfrm>
                        <a:off x="1247775" y="1690688"/>
                        <a:ext cx="6648450" cy="3476625"/>
                      </a:xfrm>
                      <a:prstGeom prst="rect">
                        <a:avLst/>
                      </a:prstGeom>
                    </p:spPr>
                  </p:pic>
                </p:oleObj>
              </mc:Fallback>
            </mc:AlternateContent>
          </a:graphicData>
        </a:graphic>
      </p:graphicFrame>
    </p:spTree>
    <p:extLst>
      <p:ext uri="{BB962C8B-B14F-4D97-AF65-F5344CB8AC3E}">
        <p14:creationId xmlns:p14="http://schemas.microsoft.com/office/powerpoint/2010/main" val="1239598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Governance Related to ALM</a:t>
            </a:r>
            <a:endParaRPr lang="en-US" b="1" dirty="0"/>
          </a:p>
        </p:txBody>
      </p:sp>
      <p:sp>
        <p:nvSpPr>
          <p:cNvPr id="7" name="Slide Number Placeholder 6"/>
          <p:cNvSpPr>
            <a:spLocks noGrp="1"/>
          </p:cNvSpPr>
          <p:nvPr>
            <p:ph type="sldNum" sz="quarter" idx="12"/>
          </p:nvPr>
        </p:nvSpPr>
        <p:spPr/>
        <p:txBody>
          <a:bodyPr/>
          <a:lstStyle/>
          <a:p>
            <a:fld id="{A2EB7138-4868-4934-A47C-E540AC8D601A}" type="slidenum">
              <a:rPr lang="en-US" smtClean="0"/>
              <a:pPr/>
              <a:t>6</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
        <p:nvSpPr>
          <p:cNvPr id="11" name="TextBox 10"/>
          <p:cNvSpPr txBox="1"/>
          <p:nvPr/>
        </p:nvSpPr>
        <p:spPr>
          <a:xfrm>
            <a:off x="582960" y="5410756"/>
            <a:ext cx="8305672" cy="1200329"/>
          </a:xfrm>
          <a:prstGeom prst="rect">
            <a:avLst/>
          </a:prstGeom>
          <a:noFill/>
        </p:spPr>
        <p:txBody>
          <a:bodyPr wrap="none" rtlCol="0">
            <a:spAutoFit/>
          </a:bodyPr>
          <a:lstStyle/>
          <a:p>
            <a:r>
              <a:rPr lang="en-US" dirty="0" smtClean="0"/>
              <a:t>CIO may want to develop the efficiency frontier using 1/SMR based on various asset, </a:t>
            </a:r>
          </a:p>
          <a:p>
            <a:r>
              <a:rPr lang="en-US" dirty="0" smtClean="0"/>
              <a:t>mixes, then, based on available assets in the market to get closer to the frontier based </a:t>
            </a:r>
          </a:p>
          <a:p>
            <a:r>
              <a:rPr lang="en-US" dirty="0" smtClean="0"/>
              <a:t>on given risk limit. After that stressed test can be done to determine if a given asset</a:t>
            </a:r>
          </a:p>
          <a:p>
            <a:r>
              <a:rPr lang="en-US" dirty="0"/>
              <a:t>p</a:t>
            </a:r>
            <a:r>
              <a:rPr lang="en-US" dirty="0" smtClean="0"/>
              <a:t>ass risk tolerance or not.</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485942068"/>
              </p:ext>
            </p:extLst>
          </p:nvPr>
        </p:nvGraphicFramePr>
        <p:xfrm>
          <a:off x="1143000" y="1417638"/>
          <a:ext cx="6553200" cy="38401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30491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ALM Report</a:t>
            </a:r>
            <a:endParaRPr lang="en-US" b="1" dirty="0"/>
          </a:p>
        </p:txBody>
      </p:sp>
      <p:sp>
        <p:nvSpPr>
          <p:cNvPr id="3" name="Content Placeholder 2"/>
          <p:cNvSpPr>
            <a:spLocks noGrp="1"/>
          </p:cNvSpPr>
          <p:nvPr>
            <p:ph idx="1"/>
          </p:nvPr>
        </p:nvSpPr>
        <p:spPr>
          <a:xfrm>
            <a:off x="457200" y="1600200"/>
            <a:ext cx="8077200" cy="4495799"/>
          </a:xfrm>
        </p:spPr>
        <p:txBody>
          <a:bodyPr>
            <a:normAutofit/>
          </a:bodyPr>
          <a:lstStyle/>
          <a:p>
            <a:pPr>
              <a:buFont typeface="Wingdings" pitchFamily="2" charset="2"/>
              <a:buChar char="§"/>
            </a:pPr>
            <a:r>
              <a:rPr lang="en-US" dirty="0" smtClean="0"/>
              <a:t>Summary</a:t>
            </a:r>
          </a:p>
          <a:p>
            <a:pPr>
              <a:buFont typeface="Wingdings" pitchFamily="2" charset="2"/>
              <a:buChar char="§"/>
            </a:pPr>
            <a:endParaRPr lang="en-US" sz="1600" dirty="0" smtClean="0"/>
          </a:p>
          <a:p>
            <a:pPr>
              <a:buFont typeface="Wingdings" pitchFamily="2" charset="2"/>
              <a:buChar char="§"/>
            </a:pPr>
            <a:r>
              <a:rPr lang="en-US" dirty="0" smtClean="0"/>
              <a:t>Performance</a:t>
            </a:r>
          </a:p>
          <a:p>
            <a:pPr>
              <a:buFont typeface="Wingdings" pitchFamily="2" charset="2"/>
              <a:buChar char="§"/>
            </a:pPr>
            <a:endParaRPr lang="en-US" sz="1600" dirty="0" smtClean="0"/>
          </a:p>
          <a:p>
            <a:pPr>
              <a:buFont typeface="Wingdings" pitchFamily="2" charset="2"/>
              <a:buChar char="§"/>
            </a:pPr>
            <a:r>
              <a:rPr lang="en-US" dirty="0" smtClean="0"/>
              <a:t>Approval Items</a:t>
            </a:r>
          </a:p>
          <a:p>
            <a:pPr>
              <a:buFont typeface="Wingdings" pitchFamily="2" charset="2"/>
              <a:buChar char="§"/>
            </a:pPr>
            <a:endParaRPr lang="en-US" sz="1600" dirty="0" smtClean="0"/>
          </a:p>
          <a:p>
            <a:pPr>
              <a:buFont typeface="Wingdings" pitchFamily="2" charset="2"/>
              <a:buChar char="§"/>
            </a:pPr>
            <a:r>
              <a:rPr lang="en-US" dirty="0" smtClean="0"/>
              <a:t>Discussion/Pending Items</a:t>
            </a:r>
          </a:p>
          <a:p>
            <a:pPr>
              <a:buFont typeface="Wingdings" pitchFamily="2" charset="2"/>
              <a:buChar char="§"/>
            </a:pPr>
            <a:endParaRPr lang="en-US" sz="1600" dirty="0" smtClean="0"/>
          </a:p>
          <a:p>
            <a:pPr>
              <a:buFont typeface="Wingdings" pitchFamily="2" charset="2"/>
              <a:buChar char="§"/>
            </a:pPr>
            <a:r>
              <a:rPr lang="en-US" dirty="0" smtClean="0"/>
              <a:t>Appendix</a:t>
            </a:r>
            <a:endParaRPr lang="en-US" dirty="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7</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16139837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ALM Report - Summary</a:t>
            </a:r>
            <a:endParaRPr lang="en-US" b="1" dirty="0"/>
          </a:p>
        </p:txBody>
      </p:sp>
      <p:sp>
        <p:nvSpPr>
          <p:cNvPr id="3" name="Content Placeholder 2"/>
          <p:cNvSpPr>
            <a:spLocks noGrp="1"/>
          </p:cNvSpPr>
          <p:nvPr>
            <p:ph idx="1"/>
          </p:nvPr>
        </p:nvSpPr>
        <p:spPr>
          <a:xfrm>
            <a:off x="457200" y="1600200"/>
            <a:ext cx="8077200" cy="4495799"/>
          </a:xfrm>
        </p:spPr>
        <p:txBody>
          <a:bodyPr>
            <a:normAutofit fontScale="70000" lnSpcReduction="20000"/>
          </a:bodyPr>
          <a:lstStyle/>
          <a:p>
            <a:pPr>
              <a:buFont typeface="Wingdings" pitchFamily="2" charset="2"/>
              <a:buChar char="§"/>
            </a:pPr>
            <a:r>
              <a:rPr lang="en-US" dirty="0" smtClean="0"/>
              <a:t>A summary to indicate the trend of key performance indicators is important. It is also to designed for executive members if have an idea about the ALM activities without looking into detailed pages. In general the key indicators include:   </a:t>
            </a:r>
          </a:p>
          <a:p>
            <a:pPr>
              <a:buFont typeface="Wingdings" pitchFamily="2" charset="2"/>
              <a:buChar char="§"/>
            </a:pPr>
            <a:endParaRPr lang="en-US" sz="1600" dirty="0" smtClean="0"/>
          </a:p>
          <a:p>
            <a:pPr lvl="1">
              <a:buFont typeface="Wingdings" pitchFamily="2" charset="2"/>
              <a:buChar char="§"/>
            </a:pPr>
            <a:r>
              <a:rPr lang="en-US" dirty="0" smtClean="0"/>
              <a:t>Key interest rate or/and currencies vs. Plan with forecast</a:t>
            </a:r>
          </a:p>
          <a:p>
            <a:pPr lvl="1">
              <a:buFont typeface="Wingdings" pitchFamily="2" charset="2"/>
              <a:buChar char="§"/>
            </a:pPr>
            <a:r>
              <a:rPr lang="en-US" dirty="0" smtClean="0"/>
              <a:t>A/L duration gap vs. Plan</a:t>
            </a:r>
          </a:p>
          <a:p>
            <a:pPr lvl="1">
              <a:buFont typeface="Wingdings" pitchFamily="2" charset="2"/>
              <a:buChar char="§"/>
            </a:pPr>
            <a:r>
              <a:rPr lang="en-US" dirty="0" smtClean="0"/>
              <a:t>A/L dollar duration gap vs. Plan</a:t>
            </a:r>
          </a:p>
          <a:p>
            <a:pPr lvl="1">
              <a:buFont typeface="Wingdings" pitchFamily="2" charset="2"/>
              <a:buChar char="§"/>
            </a:pPr>
            <a:r>
              <a:rPr lang="en-US" dirty="0" smtClean="0"/>
              <a:t>Average net earned rate vs. average credited rate, interest margin vs. Plan</a:t>
            </a:r>
          </a:p>
          <a:p>
            <a:pPr lvl="1">
              <a:buFont typeface="Wingdings" pitchFamily="2" charset="2"/>
              <a:buChar char="§"/>
            </a:pPr>
            <a:r>
              <a:rPr lang="en-US" dirty="0" smtClean="0"/>
              <a:t>Solvency margin</a:t>
            </a:r>
          </a:p>
          <a:p>
            <a:pPr lvl="1">
              <a:buFont typeface="Wingdings" pitchFamily="2" charset="2"/>
              <a:buChar char="§"/>
            </a:pPr>
            <a:r>
              <a:rPr lang="en-US" dirty="0" smtClean="0"/>
              <a:t>Stressed tested solvency ratio</a:t>
            </a:r>
          </a:p>
          <a:p>
            <a:pPr lvl="1">
              <a:buFont typeface="Wingdings" pitchFamily="2" charset="2"/>
              <a:buChar char="§"/>
            </a:pPr>
            <a:r>
              <a:rPr lang="en-US" dirty="0"/>
              <a:t>Market value surplus</a:t>
            </a:r>
          </a:p>
          <a:p>
            <a:pPr lvl="1">
              <a:buFont typeface="Wingdings" pitchFamily="2" charset="2"/>
              <a:buChar char="§"/>
            </a:pPr>
            <a:r>
              <a:rPr lang="en-US" dirty="0" smtClean="0"/>
              <a:t>Stressed tested market value surplus</a:t>
            </a:r>
          </a:p>
          <a:p>
            <a:pPr lvl="1">
              <a:buFont typeface="Wingdings" pitchFamily="2" charset="2"/>
              <a:buChar char="§"/>
            </a:pPr>
            <a:r>
              <a:rPr lang="en-US" dirty="0" smtClean="0"/>
              <a:t>Economic capital</a:t>
            </a:r>
          </a:p>
          <a:p>
            <a:pPr lvl="1">
              <a:buFont typeface="Wingdings" pitchFamily="2" charset="2"/>
              <a:buChar char="§"/>
            </a:pPr>
            <a:endParaRPr lang="en-US" dirty="0" smtClean="0"/>
          </a:p>
          <a:p>
            <a:pPr lvl="1">
              <a:buFont typeface="Wingdings" pitchFamily="2" charset="2"/>
              <a:buChar char="§"/>
            </a:pPr>
            <a:endParaRPr lang="en-US" sz="1200" dirty="0" smtClean="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8</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9105529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rmAutofit/>
          </a:bodyPr>
          <a:lstStyle/>
          <a:p>
            <a:pPr algn="l"/>
            <a:r>
              <a:rPr lang="en-US" b="1" dirty="0" smtClean="0"/>
              <a:t>ALM Report – Performance  </a:t>
            </a:r>
            <a:endParaRPr lang="en-US" b="1" dirty="0"/>
          </a:p>
        </p:txBody>
      </p:sp>
      <p:sp>
        <p:nvSpPr>
          <p:cNvPr id="3" name="Content Placeholder 2"/>
          <p:cNvSpPr>
            <a:spLocks noGrp="1"/>
          </p:cNvSpPr>
          <p:nvPr>
            <p:ph idx="1"/>
          </p:nvPr>
        </p:nvSpPr>
        <p:spPr>
          <a:xfrm>
            <a:off x="457200" y="1600200"/>
            <a:ext cx="8077200" cy="4495799"/>
          </a:xfrm>
        </p:spPr>
        <p:txBody>
          <a:bodyPr>
            <a:normAutofit fontScale="62500" lnSpcReduction="20000"/>
          </a:bodyPr>
          <a:lstStyle/>
          <a:p>
            <a:pPr>
              <a:buFont typeface="Wingdings" pitchFamily="2" charset="2"/>
              <a:buChar char="§"/>
            </a:pPr>
            <a:r>
              <a:rPr lang="en-US" dirty="0" smtClean="0"/>
              <a:t>This section will cover what’s happened during the period and year-to date results and explanation. This includes:   </a:t>
            </a:r>
          </a:p>
          <a:p>
            <a:pPr>
              <a:buFont typeface="Wingdings" pitchFamily="2" charset="2"/>
              <a:buChar char="§"/>
            </a:pPr>
            <a:endParaRPr lang="en-US" sz="1600" dirty="0" smtClean="0"/>
          </a:p>
          <a:p>
            <a:pPr lvl="1">
              <a:buFont typeface="Wingdings" pitchFamily="2" charset="2"/>
              <a:buChar char="§"/>
            </a:pPr>
            <a:r>
              <a:rPr lang="en-US" dirty="0" smtClean="0"/>
              <a:t>Asset balance by asset class vs. target asset allocation (need to explain clearly if there are any breach of asset allocation ratio and approval was obtained in advance) including buy and sell during the period.</a:t>
            </a:r>
          </a:p>
          <a:p>
            <a:pPr lvl="1">
              <a:buFont typeface="Wingdings" pitchFamily="2" charset="2"/>
              <a:buChar char="§"/>
            </a:pPr>
            <a:r>
              <a:rPr lang="en-US" dirty="0" smtClean="0"/>
              <a:t>Investment income by asset class including realized/unrealized capital gains and losses and impairment (can be done vs. the same period last year and plan)</a:t>
            </a:r>
          </a:p>
          <a:p>
            <a:pPr lvl="1">
              <a:buFont typeface="Wingdings" pitchFamily="2" charset="2"/>
              <a:buChar char="§"/>
            </a:pPr>
            <a:r>
              <a:rPr lang="en-US" dirty="0" smtClean="0"/>
              <a:t>A/L (dollar) duration matching status including partial duration match status</a:t>
            </a:r>
          </a:p>
          <a:p>
            <a:pPr lvl="1">
              <a:buFont typeface="Wingdings" pitchFamily="2" charset="2"/>
              <a:buChar char="§"/>
            </a:pPr>
            <a:r>
              <a:rPr lang="en-US" dirty="0" smtClean="0"/>
              <a:t>Credit spread market status</a:t>
            </a:r>
          </a:p>
          <a:p>
            <a:pPr lvl="1">
              <a:buFont typeface="Wingdings" pitchFamily="2" charset="2"/>
              <a:buChar char="§"/>
            </a:pPr>
            <a:r>
              <a:rPr lang="en-US" dirty="0" smtClean="0"/>
              <a:t>Hedging status and net position (interest rate swap, currency forward, ..etc.) </a:t>
            </a:r>
          </a:p>
          <a:p>
            <a:pPr lvl="1">
              <a:buFont typeface="Wingdings" pitchFamily="2" charset="2"/>
              <a:buChar char="§"/>
            </a:pPr>
            <a:r>
              <a:rPr lang="en-US" dirty="0" smtClean="0"/>
              <a:t>Impaired assets status</a:t>
            </a:r>
          </a:p>
          <a:p>
            <a:pPr lvl="1">
              <a:buFont typeface="Wingdings" pitchFamily="2" charset="2"/>
              <a:buChar char="§"/>
            </a:pPr>
            <a:r>
              <a:rPr lang="en-US" dirty="0" smtClean="0"/>
              <a:t>Solvency margin under various scenarios and hedge/cost to reduce the volatility (including balance sheet hedge or/and earning hedge)</a:t>
            </a:r>
            <a:endParaRPr lang="en-US" dirty="0"/>
          </a:p>
          <a:p>
            <a:pPr lvl="1">
              <a:buFont typeface="Wingdings" pitchFamily="2" charset="2"/>
              <a:buChar char="§"/>
            </a:pPr>
            <a:r>
              <a:rPr lang="en-US" dirty="0" smtClean="0"/>
              <a:t>Assets under watch</a:t>
            </a:r>
          </a:p>
          <a:p>
            <a:pPr lvl="1">
              <a:buFont typeface="Wingdings" pitchFamily="2" charset="2"/>
              <a:buChar char="§"/>
            </a:pPr>
            <a:r>
              <a:rPr lang="en-US" dirty="0" smtClean="0"/>
              <a:t>Economic capital report</a:t>
            </a:r>
          </a:p>
          <a:p>
            <a:pPr marL="457200" lvl="1" indent="0">
              <a:buNone/>
            </a:pPr>
            <a:endParaRPr lang="en-US" dirty="0" smtClean="0"/>
          </a:p>
          <a:p>
            <a:pPr lvl="1">
              <a:buFont typeface="Wingdings" pitchFamily="2" charset="2"/>
              <a:buChar char="§"/>
            </a:pPr>
            <a:endParaRPr lang="en-US" dirty="0" smtClean="0"/>
          </a:p>
          <a:p>
            <a:pPr lvl="1">
              <a:buFont typeface="Wingdings" pitchFamily="2" charset="2"/>
              <a:buChar char="§"/>
            </a:pPr>
            <a:endParaRPr lang="en-US" sz="1200" dirty="0" smtClean="0"/>
          </a:p>
          <a:p>
            <a:pPr>
              <a:buFont typeface="Wingdings" pitchFamily="2" charset="2"/>
              <a:buChar char="§"/>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
        <p:nvSpPr>
          <p:cNvPr id="7" name="Slide Number Placeholder 6"/>
          <p:cNvSpPr>
            <a:spLocks noGrp="1"/>
          </p:cNvSpPr>
          <p:nvPr>
            <p:ph type="sldNum" sz="quarter" idx="12"/>
          </p:nvPr>
        </p:nvSpPr>
        <p:spPr/>
        <p:txBody>
          <a:bodyPr/>
          <a:lstStyle/>
          <a:p>
            <a:fld id="{A2EB7138-4868-4934-A47C-E540AC8D601A}" type="slidenum">
              <a:rPr lang="en-US" smtClean="0"/>
              <a:pPr/>
              <a:t>9</a:t>
            </a:fld>
            <a:endParaRPr lang="en-US" dirty="0"/>
          </a:p>
        </p:txBody>
      </p:sp>
      <p:pic>
        <p:nvPicPr>
          <p:cNvPr id="5" name="Content Placeholder 3" descr="PAC logo.png"/>
          <p:cNvPicPr>
            <a:picLocks noChangeAspect="1"/>
          </p:cNvPicPr>
          <p:nvPr/>
        </p:nvPicPr>
        <p:blipFill>
          <a:blip r:embed="rId3" cstate="print"/>
          <a:stretch>
            <a:fillRect/>
          </a:stretch>
        </p:blipFill>
        <p:spPr>
          <a:xfrm>
            <a:off x="6921806" y="6324600"/>
            <a:ext cx="240994" cy="287806"/>
          </a:xfrm>
          <a:prstGeom prst="rect">
            <a:avLst/>
          </a:prstGeom>
        </p:spPr>
      </p:pic>
      <p:sp>
        <p:nvSpPr>
          <p:cNvPr id="6" name="TextBox 5"/>
          <p:cNvSpPr txBox="1"/>
          <p:nvPr/>
        </p:nvSpPr>
        <p:spPr>
          <a:xfrm>
            <a:off x="7086600" y="6459379"/>
            <a:ext cx="797013" cy="246221"/>
          </a:xfrm>
          <a:prstGeom prst="rect">
            <a:avLst/>
          </a:prstGeom>
          <a:noFill/>
        </p:spPr>
        <p:txBody>
          <a:bodyPr wrap="none" rtlCol="0">
            <a:spAutoFit/>
          </a:bodyPr>
          <a:lstStyle/>
          <a:p>
            <a:r>
              <a:rPr lang="en-US" sz="1000" i="1" dirty="0" smtClean="0">
                <a:solidFill>
                  <a:srgbClr val="FF0000"/>
                </a:solidFill>
              </a:rPr>
              <a:t>Proprietary </a:t>
            </a:r>
            <a:endParaRPr lang="en-US" sz="1000" i="1" dirty="0">
              <a:solidFill>
                <a:srgbClr val="FF0000"/>
              </a:solidFill>
            </a:endParaRPr>
          </a:p>
        </p:txBody>
      </p:sp>
    </p:spTree>
    <p:extLst>
      <p:ext uri="{BB962C8B-B14F-4D97-AF65-F5344CB8AC3E}">
        <p14:creationId xmlns:p14="http://schemas.microsoft.com/office/powerpoint/2010/main" val="935067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1972</TotalTime>
  <Words>730</Words>
  <Application>Microsoft Office PowerPoint</Application>
  <PresentationFormat>On-screen Show (4:3)</PresentationFormat>
  <Paragraphs>151</Paragraphs>
  <Slides>12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Office Theme</vt:lpstr>
      <vt:lpstr>Worksheet</vt:lpstr>
      <vt:lpstr>An Overview of Asset Liability Management Report – Instructor version</vt:lpstr>
      <vt:lpstr>Contents</vt:lpstr>
      <vt:lpstr>Organizational Structure</vt:lpstr>
      <vt:lpstr>Governance Related to ALM</vt:lpstr>
      <vt:lpstr>Governance Related to ALM</vt:lpstr>
      <vt:lpstr>Governance Related to ALM</vt:lpstr>
      <vt:lpstr>ALM Report</vt:lpstr>
      <vt:lpstr>ALM Report - Summary</vt:lpstr>
      <vt:lpstr>ALM Report – Performance  </vt:lpstr>
      <vt:lpstr>ALM Report – Approval  </vt:lpstr>
      <vt:lpstr>ALM Report – Discussion/Pending  </vt:lpstr>
      <vt:lpstr>ALM Report – Appendix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Shumei</dc:creator>
  <cp:lastModifiedBy>Bridgeman, James</cp:lastModifiedBy>
  <cp:revision>488</cp:revision>
  <dcterms:created xsi:type="dcterms:W3CDTF">2013-01-11T21:56:08Z</dcterms:created>
  <dcterms:modified xsi:type="dcterms:W3CDTF">2014-11-04T15:47:24Z</dcterms:modified>
</cp:coreProperties>
</file>